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90" r:id="rId2"/>
    <p:sldId id="291" r:id="rId3"/>
    <p:sldId id="288" r:id="rId4"/>
    <p:sldId id="261" r:id="rId5"/>
    <p:sldId id="262" r:id="rId6"/>
    <p:sldId id="292" r:id="rId7"/>
    <p:sldId id="317" r:id="rId8"/>
    <p:sldId id="296" r:id="rId9"/>
    <p:sldId id="304" r:id="rId10"/>
    <p:sldId id="308" r:id="rId11"/>
    <p:sldId id="311" r:id="rId12"/>
    <p:sldId id="312" r:id="rId13"/>
    <p:sldId id="313" r:id="rId14"/>
    <p:sldId id="315" r:id="rId15"/>
    <p:sldId id="314"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Economica" panose="020B060402020202020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614CC5-0EC7-4E33-A87E-F5ECDF857D66}">
  <a:tblStyle styleId="{85614CC5-0EC7-4E33-A87E-F5ECDF857D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10" d="100"/>
          <a:sy n="110" d="100"/>
        </p:scale>
        <p:origin x="51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df4f28c7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df4f28c7c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00c94cc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00c94cc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ee1962be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ee1962be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seul" type="titleOnly">
  <p:cSld name="Titre seul">
    <p:spTree>
      <p:nvGrpSpPr>
        <p:cNvPr id="1" name="Shape 23"/>
        <p:cNvGrpSpPr/>
        <p:nvPr/>
      </p:nvGrpSpPr>
      <p:grpSpPr>
        <a:xfrm>
          <a:off x="0" y="0"/>
          <a:ext cx="0" cy="0"/>
          <a:chOff x="0" y="0"/>
          <a:chExt cx="0" cy="0"/>
        </a:xfrm>
      </p:grpSpPr>
      <p:sp>
        <p:nvSpPr>
          <p:cNvPr id="24" name="Google Shape;24;p3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contenu" type="obj">
  <p:cSld name="Titre et contenu">
    <p:spTree>
      <p:nvGrpSpPr>
        <p:cNvPr id="1" name="Shape 86"/>
        <p:cNvGrpSpPr/>
        <p:nvPr/>
      </p:nvGrpSpPr>
      <p:grpSpPr>
        <a:xfrm>
          <a:off x="0" y="0"/>
          <a:ext cx="0" cy="0"/>
          <a:chOff x="0" y="0"/>
          <a:chExt cx="0" cy="0"/>
        </a:xfrm>
      </p:grpSpPr>
      <p:sp>
        <p:nvSpPr>
          <p:cNvPr id="87" name="Google Shape;87;p30"/>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0"/>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3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6" r:id="rId6"/>
    <p:sldLayoutId id="2147483657" r:id="rId7"/>
    <p:sldLayoutId id="2147483658"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view.genial.ly/5d4dc25e84bc160f6cd89a0d"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education.gouv.fr/bo/20/Special2/MENE2001799N.ht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eduscol.education.fr/cid58536/seri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0"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2" descr="Une image contenant texte, livre&#10;&#10;Description générée automatiquement"/>
          <p:cNvPicPr preferRelativeResize="0"/>
          <p:nvPr/>
        </p:nvPicPr>
        <p:blipFill rotWithShape="1">
          <a:blip r:embed="rId3">
            <a:alphaModFix/>
          </a:blip>
          <a:srcRect t="10341" r="9093" b="13183"/>
          <a:stretch/>
        </p:blipFill>
        <p:spPr>
          <a:xfrm>
            <a:off x="2642616" y="7"/>
            <a:ext cx="6501384" cy="5143493"/>
          </a:xfrm>
          <a:prstGeom prst="rect">
            <a:avLst/>
          </a:prstGeom>
          <a:noFill/>
          <a:ln>
            <a:noFill/>
          </a:ln>
        </p:spPr>
      </p:pic>
      <p:sp>
        <p:nvSpPr>
          <p:cNvPr id="121" name="Google Shape;121;p2"/>
          <p:cNvSpPr/>
          <p:nvPr/>
        </p:nvSpPr>
        <p:spPr>
          <a:xfrm>
            <a:off x="2" y="0"/>
            <a:ext cx="7004404" cy="5143500"/>
          </a:xfrm>
          <a:prstGeom prst="rect">
            <a:avLst/>
          </a:prstGeom>
          <a:gradFill>
            <a:gsLst>
              <a:gs pos="0">
                <a:srgbClr val="000000">
                  <a:alpha val="0"/>
                </a:srgbClr>
              </a:gs>
              <a:gs pos="33000">
                <a:srgbClr val="000000">
                  <a:alpha val="63529"/>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2"/>
          <p:cNvSpPr txBox="1"/>
          <p:nvPr/>
        </p:nvSpPr>
        <p:spPr>
          <a:xfrm>
            <a:off x="358485" y="841772"/>
            <a:ext cx="3017520" cy="2403101"/>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90000"/>
              </a:lnSpc>
              <a:spcBef>
                <a:spcPts val="0"/>
              </a:spcBef>
              <a:spcAft>
                <a:spcPts val="0"/>
              </a:spcAft>
              <a:buClr>
                <a:srgbClr val="000000"/>
              </a:buClr>
              <a:buSzPts val="4200"/>
              <a:buFont typeface="Arial"/>
              <a:buNone/>
            </a:pPr>
            <a:r>
              <a:rPr lang="fr-FR" sz="4200" b="0" i="0" u="none" strike="noStrike" cap="none">
                <a:solidFill>
                  <a:schemeClr val="lt1"/>
                </a:solidFill>
                <a:latin typeface="Calibri"/>
                <a:ea typeface="Calibri"/>
                <a:cs typeface="Calibri"/>
                <a:sym typeface="Calibri"/>
              </a:rPr>
              <a:t>BIENVENUE EN TERMINALE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00"/>
              </a:spcBef>
              <a:spcAft>
                <a:spcPts val="0"/>
              </a:spcAft>
              <a:buClr>
                <a:srgbClr val="000000"/>
              </a:buClr>
              <a:buSzPts val="4200"/>
              <a:buFont typeface="Arial"/>
              <a:buNone/>
            </a:pPr>
            <a:r>
              <a:rPr lang="fr-FR" sz="4200" b="0" i="0" u="none" strike="noStrike" cap="none">
                <a:solidFill>
                  <a:schemeClr val="lt1"/>
                </a:solidFill>
                <a:latin typeface="Calibri"/>
                <a:ea typeface="Calibri"/>
                <a:cs typeface="Calibri"/>
                <a:sym typeface="Calibri"/>
              </a:rPr>
              <a:t>SPECIALITE</a:t>
            </a: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5400000">
            <a:off x="569941" y="260093"/>
            <a:ext cx="109728" cy="52806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 name="Google Shape;124;p2"/>
          <p:cNvSpPr/>
          <p:nvPr/>
        </p:nvSpPr>
        <p:spPr>
          <a:xfrm>
            <a:off x="360771" y="3410190"/>
            <a:ext cx="2983230" cy="1371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9"/>
          <p:cNvPicPr preferRelativeResize="0"/>
          <p:nvPr/>
        </p:nvPicPr>
        <p:blipFill rotWithShape="1">
          <a:blip r:embed="rId3">
            <a:alphaModFix/>
          </a:blip>
          <a:srcRect l="12851"/>
          <a:stretch/>
        </p:blipFill>
        <p:spPr>
          <a:xfrm>
            <a:off x="374467" y="137998"/>
            <a:ext cx="8706658" cy="4196034"/>
          </a:xfrm>
          <a:prstGeom prst="rect">
            <a:avLst/>
          </a:prstGeom>
          <a:noFill/>
          <a:ln>
            <a:noFill/>
          </a:ln>
        </p:spPr>
      </p:pic>
      <p:sp>
        <p:nvSpPr>
          <p:cNvPr id="232" name="Google Shape;232;p19"/>
          <p:cNvSpPr/>
          <p:nvPr/>
        </p:nvSpPr>
        <p:spPr>
          <a:xfrm>
            <a:off x="435721" y="4602126"/>
            <a:ext cx="8579403" cy="262226"/>
          </a:xfrm>
          <a:prstGeom prst="rect">
            <a:avLst/>
          </a:prstGeom>
          <a:noFill/>
          <a:ln w="2857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000" b="0" i="0" u="none" strike="noStrike" cap="none" dirty="0">
                <a:solidFill>
                  <a:schemeClr val="dk1"/>
                </a:solidFill>
                <a:latin typeface="Comic Sans MS" pitchFamily="66" charset="0"/>
                <a:ea typeface="Calibri"/>
                <a:cs typeface="Calibri"/>
                <a:sym typeface="Calibri"/>
              </a:rPr>
              <a:t>Parties non concernées par l’épreuve écrite – traitées après, supports d’entrainement pour le grand oral et évaluées en contrôle continu.</a:t>
            </a:r>
            <a:endParaRPr sz="1000" b="0" i="0" u="none" strike="noStrike" cap="none" dirty="0">
              <a:solidFill>
                <a:srgbClr val="000000"/>
              </a:solidFill>
              <a:latin typeface="Comic Sans MS" pitchFamily="66" charset="0"/>
              <a:sym typeface="Arial"/>
            </a:endParaRPr>
          </a:p>
        </p:txBody>
      </p:sp>
      <p:sp>
        <p:nvSpPr>
          <p:cNvPr id="233" name="Google Shape;233;p19"/>
          <p:cNvSpPr/>
          <p:nvPr/>
        </p:nvSpPr>
        <p:spPr>
          <a:xfrm>
            <a:off x="374475" y="2286826"/>
            <a:ext cx="2816400" cy="489150"/>
          </a:xfrm>
          <a:prstGeom prst="rect">
            <a:avLst/>
          </a:prstGeom>
          <a:no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19"/>
          <p:cNvSpPr/>
          <p:nvPr/>
        </p:nvSpPr>
        <p:spPr>
          <a:xfrm>
            <a:off x="3438475" y="3648562"/>
            <a:ext cx="2802600" cy="651375"/>
          </a:xfrm>
          <a:prstGeom prst="rect">
            <a:avLst/>
          </a:prstGeom>
          <a:no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 name="Google Shape;235;p19"/>
          <p:cNvSpPr/>
          <p:nvPr/>
        </p:nvSpPr>
        <p:spPr>
          <a:xfrm>
            <a:off x="3431559" y="2286829"/>
            <a:ext cx="2816400" cy="163125"/>
          </a:xfrm>
          <a:prstGeom prst="rect">
            <a:avLst/>
          </a:prstGeom>
          <a:no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19"/>
          <p:cNvSpPr/>
          <p:nvPr/>
        </p:nvSpPr>
        <p:spPr>
          <a:xfrm>
            <a:off x="6488650" y="3884700"/>
            <a:ext cx="2396700" cy="262125"/>
          </a:xfrm>
          <a:prstGeom prst="rect">
            <a:avLst/>
          </a:prstGeom>
          <a:no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2"/>
          <p:cNvPicPr preferRelativeResize="0"/>
          <p:nvPr/>
        </p:nvPicPr>
        <p:blipFill rotWithShape="1">
          <a:blip r:embed="rId3">
            <a:alphaModFix/>
          </a:blip>
          <a:srcRect l="5510" r="3820"/>
          <a:stretch/>
        </p:blipFill>
        <p:spPr>
          <a:xfrm>
            <a:off x="683491" y="0"/>
            <a:ext cx="79248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3">
            <a:hlinkClick r:id="rId3"/>
          </p:cNvPr>
          <p:cNvPicPr preferRelativeResize="0"/>
          <p:nvPr/>
        </p:nvPicPr>
        <p:blipFill rotWithShape="1">
          <a:blip r:embed="rId4">
            <a:alphaModFix/>
          </a:blip>
          <a:srcRect/>
          <a:stretch/>
        </p:blipFill>
        <p:spPr>
          <a:xfrm>
            <a:off x="149135" y="62049"/>
            <a:ext cx="3346269" cy="5019403"/>
          </a:xfrm>
          <a:prstGeom prst="rect">
            <a:avLst/>
          </a:prstGeom>
          <a:noFill/>
          <a:ln>
            <a:noFill/>
          </a:ln>
        </p:spPr>
      </p:pic>
      <p:sp>
        <p:nvSpPr>
          <p:cNvPr id="257" name="Google Shape;257;p23"/>
          <p:cNvSpPr/>
          <p:nvPr/>
        </p:nvSpPr>
        <p:spPr>
          <a:xfrm>
            <a:off x="3569522" y="156738"/>
            <a:ext cx="5406935" cy="48936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Comic Sans MS" pitchFamily="66" charset="0"/>
                <a:ea typeface="Calibri"/>
                <a:cs typeface="Calibri"/>
                <a:sym typeface="Calibri"/>
              </a:rPr>
              <a:t>Un classeur avec des intercalaires ou un cahier 24x32 : ils sont préférés aux </a:t>
            </a:r>
            <a:r>
              <a:rPr lang="fr-FR" sz="1800" dirty="0">
                <a:solidFill>
                  <a:schemeClr val="dk1"/>
                </a:solidFill>
                <a:latin typeface="Comic Sans MS" pitchFamily="66" charset="0"/>
                <a:ea typeface="Calibri"/>
                <a:cs typeface="Calibri"/>
                <a:sym typeface="Calibri"/>
              </a:rPr>
              <a:t>trieurs !</a:t>
            </a:r>
            <a:endParaRPr sz="1400" b="0" i="0" u="none" strike="noStrike" cap="none" dirty="0">
              <a:solidFill>
                <a:srgbClr val="000000"/>
              </a:solidFill>
              <a:latin typeface="Comic Sans MS" pitchFamily="66" charset="0"/>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Comic Sans MS" pitchFamily="66" charset="0"/>
                <a:ea typeface="Calibri"/>
                <a:cs typeface="Calibri"/>
                <a:sym typeface="Calibri"/>
              </a:rPr>
              <a:t>Stylos (rouge, bleu, noir, vert), crayon à papier et gomme, règle, </a:t>
            </a:r>
            <a:r>
              <a:rPr lang="fr-FR" sz="1800" b="1" i="0" u="sng" strike="noStrike" cap="none" dirty="0">
                <a:solidFill>
                  <a:schemeClr val="dk1"/>
                </a:solidFill>
                <a:latin typeface="Comic Sans MS" pitchFamily="66" charset="0"/>
                <a:ea typeface="Calibri"/>
                <a:cs typeface="Calibri"/>
                <a:sym typeface="Calibri"/>
              </a:rPr>
              <a:t>colle</a:t>
            </a:r>
            <a:r>
              <a:rPr lang="fr-FR" sz="1800" b="0" i="0" u="none" strike="noStrike" cap="none" dirty="0">
                <a:solidFill>
                  <a:schemeClr val="dk1"/>
                </a:solidFill>
                <a:latin typeface="Comic Sans MS" pitchFamily="66" charset="0"/>
                <a:ea typeface="Calibri"/>
                <a:cs typeface="Calibri"/>
                <a:sym typeface="Calibri"/>
              </a:rPr>
              <a:t>, surligneur et quelques crayons de couleur + feutres (basiques), effaceur ou « blanc »...</a:t>
            </a:r>
            <a:endParaRPr sz="1400" b="0" i="0" u="none" strike="noStrike" cap="none" dirty="0">
              <a:solidFill>
                <a:srgbClr val="000000"/>
              </a:solidFill>
              <a:latin typeface="Comic Sans MS" pitchFamily="66" charset="0"/>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fr-FR" sz="1800" dirty="0">
                <a:solidFill>
                  <a:schemeClr val="dk1"/>
                </a:solidFill>
                <a:latin typeface="Comic Sans MS" pitchFamily="66" charset="0"/>
                <a:ea typeface="Calibri"/>
                <a:cs typeface="Calibri"/>
                <a:sym typeface="Calibri"/>
              </a:rPr>
              <a:t>Des</a:t>
            </a:r>
            <a:r>
              <a:rPr lang="fr-FR" sz="1800" b="0" i="0" u="none" strike="noStrike" cap="none" dirty="0">
                <a:solidFill>
                  <a:schemeClr val="dk1"/>
                </a:solidFill>
                <a:latin typeface="Comic Sans MS" pitchFamily="66" charset="0"/>
                <a:ea typeface="Calibri"/>
                <a:cs typeface="Calibri"/>
                <a:sym typeface="Calibri"/>
              </a:rPr>
              <a:t> feuilles :</a:t>
            </a:r>
            <a:endParaRPr sz="1400" b="0" i="0" u="none" strike="noStrike" cap="none" dirty="0">
              <a:solidFill>
                <a:srgbClr val="000000"/>
              </a:solidFill>
              <a:latin typeface="Comic Sans MS" pitchFamily="66" charset="0"/>
              <a:sym typeface="Arial"/>
            </a:endParaRPr>
          </a:p>
          <a:p>
            <a:pPr marL="457200" marR="0" lvl="1"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Comic Sans MS" pitchFamily="66" charset="0"/>
                <a:ea typeface="Calibri"/>
                <a:cs typeface="Calibri"/>
                <a:sym typeface="Calibri"/>
              </a:rPr>
              <a:t>blanches </a:t>
            </a:r>
            <a:endParaRPr sz="1400" b="0" i="0" u="none" strike="noStrike" cap="none" dirty="0">
              <a:solidFill>
                <a:srgbClr val="000000"/>
              </a:solidFill>
              <a:latin typeface="Comic Sans MS" pitchFamily="66" charset="0"/>
              <a:sym typeface="Arial"/>
            </a:endParaRPr>
          </a:p>
          <a:p>
            <a:pPr marL="457200" marR="0" lvl="1"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Comic Sans MS" pitchFamily="66" charset="0"/>
                <a:ea typeface="Calibri"/>
                <a:cs typeface="Calibri"/>
                <a:sym typeface="Calibri"/>
              </a:rPr>
              <a:t>papier millimétré</a:t>
            </a:r>
            <a:endParaRPr sz="1400" b="0" i="0" u="none" strike="noStrike" cap="none" dirty="0">
              <a:solidFill>
                <a:srgbClr val="000000"/>
              </a:solidFill>
              <a:latin typeface="Comic Sans MS" pitchFamily="66" charset="0"/>
              <a:sym typeface="Arial"/>
            </a:endParaRPr>
          </a:p>
          <a:p>
            <a:pPr marL="457200" marR="0" lvl="1" indent="0" algn="l" rtl="0">
              <a:lnSpc>
                <a:spcPct val="100000"/>
              </a:lnSpc>
              <a:spcBef>
                <a:spcPts val="0"/>
              </a:spcBef>
              <a:spcAft>
                <a:spcPts val="0"/>
              </a:spcAft>
              <a:buClr>
                <a:srgbClr val="000000"/>
              </a:buClr>
              <a:buSzPts val="2000"/>
              <a:buFont typeface="Arial"/>
              <a:buNone/>
            </a:pPr>
            <a:r>
              <a:rPr lang="fr-FR" sz="2000" b="0" i="0" u="none" strike="noStrike" cap="none" dirty="0">
                <a:solidFill>
                  <a:schemeClr val="dk1"/>
                </a:solidFill>
                <a:latin typeface="Comic Sans MS" pitchFamily="66" charset="0"/>
                <a:ea typeface="Calibri"/>
                <a:cs typeface="Calibri"/>
                <a:sym typeface="Calibri"/>
              </a:rPr>
              <a:t>à grand carreaux (simples et doubles)</a:t>
            </a:r>
            <a:endParaRPr sz="1400" b="0" i="0" u="none" strike="noStrike" cap="none" dirty="0">
              <a:solidFill>
                <a:srgbClr val="000000"/>
              </a:solidFill>
              <a:latin typeface="Comic Sans MS" pitchFamily="66" charset="0"/>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Comic Sans MS" pitchFamily="66" charset="0"/>
                <a:ea typeface="Calibri"/>
                <a:cs typeface="Calibri"/>
                <a:sym typeface="Calibri"/>
              </a:rPr>
              <a:t>Blouse (lorsqu’elle sera demandée).</a:t>
            </a:r>
          </a:p>
          <a:p>
            <a:pPr marL="285750" marR="0" lvl="0" indent="-285750" algn="l" rtl="0">
              <a:lnSpc>
                <a:spcPct val="100000"/>
              </a:lnSpc>
              <a:spcBef>
                <a:spcPts val="0"/>
              </a:spcBef>
              <a:spcAft>
                <a:spcPts val="0"/>
              </a:spcAft>
              <a:buClr>
                <a:schemeClr val="dk1"/>
              </a:buClr>
              <a:buSzPts val="1800"/>
              <a:buFont typeface="Arial"/>
              <a:buChar char="•"/>
            </a:pPr>
            <a:r>
              <a:rPr lang="fr-FR" sz="1800" dirty="0">
                <a:solidFill>
                  <a:schemeClr val="dk1"/>
                </a:solidFill>
                <a:latin typeface="Comic Sans MS" pitchFamily="66" charset="0"/>
                <a:cs typeface="Calibri"/>
                <a:sym typeface="Calibri"/>
              </a:rPr>
              <a:t>Des pochettes transparentes pour ceux qui ont un classeur.</a:t>
            </a:r>
          </a:p>
          <a:p>
            <a:pPr marL="285750" marR="0" lvl="0" indent="-285750" algn="l" rtl="0">
              <a:lnSpc>
                <a:spcPct val="100000"/>
              </a:lnSpc>
              <a:spcBef>
                <a:spcPts val="0"/>
              </a:spcBef>
              <a:spcAft>
                <a:spcPts val="0"/>
              </a:spcAft>
              <a:buClr>
                <a:schemeClr val="dk1"/>
              </a:buClr>
              <a:buSzPts val="1800"/>
              <a:buFont typeface="Arial"/>
              <a:buChar char="•"/>
            </a:pPr>
            <a:r>
              <a:rPr lang="fr-FR" sz="1800" b="0" i="0" u="none" strike="noStrike" cap="none" dirty="0">
                <a:solidFill>
                  <a:schemeClr val="dk1"/>
                </a:solidFill>
                <a:latin typeface="Comic Sans MS" pitchFamily="66" charset="0"/>
                <a:cs typeface="Calibri"/>
                <a:sym typeface="Calibri"/>
              </a:rPr>
              <a:t>Une clef USB et des écouteurs, tablette de la région (livre de SVT).</a:t>
            </a:r>
          </a:p>
          <a:p>
            <a:pPr marL="285750" marR="0" lvl="0" indent="-285750" algn="l" rtl="0">
              <a:lnSpc>
                <a:spcPct val="100000"/>
              </a:lnSpc>
              <a:spcBef>
                <a:spcPts val="0"/>
              </a:spcBef>
              <a:spcAft>
                <a:spcPts val="0"/>
              </a:spcAft>
              <a:buClr>
                <a:schemeClr val="dk1"/>
              </a:buClr>
              <a:buSzPts val="1800"/>
              <a:buFont typeface="Arial"/>
              <a:buChar char="•"/>
            </a:pPr>
            <a:r>
              <a:rPr lang="fr-FR" sz="1800" dirty="0">
                <a:solidFill>
                  <a:schemeClr val="dk1"/>
                </a:solidFill>
                <a:latin typeface="Comic Sans MS" pitchFamily="66" charset="0"/>
                <a:cs typeface="Calibri"/>
                <a:sym typeface="Calibri"/>
              </a:rPr>
              <a:t>Reprendre vos fiches méthodes distribuées en seconde/première spé.</a:t>
            </a:r>
            <a:endParaRPr sz="1400" b="0" i="0" u="none" strike="noStrike" cap="none" dirty="0">
              <a:solidFill>
                <a:srgbClr val="000000"/>
              </a:solidFill>
              <a:latin typeface="Comic Sans MS" pitchFamily="66"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4"/>
          <p:cNvSpPr txBox="1">
            <a:spLocks noGrp="1"/>
          </p:cNvSpPr>
          <p:nvPr>
            <p:ph type="body" idx="1"/>
          </p:nvPr>
        </p:nvSpPr>
        <p:spPr>
          <a:xfrm>
            <a:off x="376519" y="277345"/>
            <a:ext cx="8451475" cy="4578724"/>
          </a:xfrm>
          <a:prstGeom prst="rect">
            <a:avLst/>
          </a:prstGeom>
          <a:noFill/>
          <a:ln>
            <a:noFill/>
          </a:ln>
        </p:spPr>
        <p:txBody>
          <a:bodyPr spcFirstLastPara="1" wrap="square" lIns="91425" tIns="45700" rIns="91425" bIns="45700" anchor="t" anchorCtr="0">
            <a:normAutofit fontScale="77500" lnSpcReduction="20000"/>
          </a:bodyPr>
          <a:lstStyle/>
          <a:p>
            <a:pPr marL="34290" lvl="0" indent="0" algn="ctr" rtl="0">
              <a:lnSpc>
                <a:spcPct val="120000"/>
              </a:lnSpc>
              <a:spcBef>
                <a:spcPts val="0"/>
              </a:spcBef>
              <a:spcAft>
                <a:spcPts val="0"/>
              </a:spcAft>
              <a:buClr>
                <a:schemeClr val="accent6"/>
              </a:buClr>
              <a:buSzPts val="3200"/>
              <a:buNone/>
            </a:pPr>
            <a:r>
              <a:rPr lang="fr-FR" sz="3200" b="1" dirty="0">
                <a:solidFill>
                  <a:srgbClr val="FF0000"/>
                </a:solidFill>
                <a:latin typeface="Comic Sans MS" pitchFamily="66" charset="0"/>
              </a:rPr>
              <a:t>Avoir été absent pour raison valable n’est pas un problème, mais revenir en classe sans avoir rattrapé le cours peut en être un ! </a:t>
            </a:r>
            <a:endParaRPr dirty="0">
              <a:solidFill>
                <a:srgbClr val="FF0000"/>
              </a:solidFill>
              <a:latin typeface="Comic Sans MS" pitchFamily="66" charset="0"/>
            </a:endParaRPr>
          </a:p>
          <a:p>
            <a:pPr marL="34290" lvl="0" indent="0" algn="ctr" rtl="0">
              <a:lnSpc>
                <a:spcPct val="120000"/>
              </a:lnSpc>
              <a:spcBef>
                <a:spcPts val="1000"/>
              </a:spcBef>
              <a:spcAft>
                <a:spcPts val="0"/>
              </a:spcAft>
              <a:buClr>
                <a:schemeClr val="dk1"/>
              </a:buClr>
              <a:buSzPts val="1600"/>
              <a:buNone/>
            </a:pPr>
            <a:endParaRPr sz="1600" b="1" dirty="0">
              <a:solidFill>
                <a:srgbClr val="FF0000"/>
              </a:solidFill>
              <a:latin typeface="Comic Sans MS" pitchFamily="66" charset="0"/>
            </a:endParaRPr>
          </a:p>
          <a:p>
            <a:pPr marL="34290" lvl="0" indent="0" algn="ctr" rtl="0">
              <a:lnSpc>
                <a:spcPct val="120000"/>
              </a:lnSpc>
              <a:spcBef>
                <a:spcPts val="1000"/>
              </a:spcBef>
              <a:spcAft>
                <a:spcPts val="0"/>
              </a:spcAft>
              <a:buClr>
                <a:schemeClr val="accent6"/>
              </a:buClr>
              <a:buSzPts val="3200"/>
              <a:buNone/>
            </a:pPr>
            <a:r>
              <a:rPr lang="fr-FR" sz="3200" b="1" dirty="0">
                <a:solidFill>
                  <a:srgbClr val="FF0000"/>
                </a:solidFill>
                <a:latin typeface="Comic Sans MS" pitchFamily="66" charset="0"/>
              </a:rPr>
              <a:t>Il est donc vivement conseillé de  </a:t>
            </a:r>
            <a:r>
              <a:rPr lang="fr-FR" sz="3200" b="1" u="sng" dirty="0">
                <a:solidFill>
                  <a:srgbClr val="FF0000"/>
                </a:solidFill>
                <a:latin typeface="Comic Sans MS" pitchFamily="66" charset="0"/>
              </a:rPr>
              <a:t>rattraper la séance</a:t>
            </a:r>
            <a:r>
              <a:rPr lang="fr-FR" sz="3200" b="1" dirty="0">
                <a:solidFill>
                  <a:srgbClr val="FF0000"/>
                </a:solidFill>
                <a:latin typeface="Comic Sans MS" pitchFamily="66" charset="0"/>
              </a:rPr>
              <a:t> manquée </a:t>
            </a:r>
            <a:r>
              <a:rPr lang="fr-FR" sz="3200" b="1" u="sng" dirty="0">
                <a:solidFill>
                  <a:srgbClr val="FF0000"/>
                </a:solidFill>
                <a:latin typeface="Comic Sans MS" pitchFamily="66" charset="0"/>
              </a:rPr>
              <a:t>AVANT</a:t>
            </a:r>
            <a:r>
              <a:rPr lang="fr-FR" sz="3200" b="1" dirty="0">
                <a:solidFill>
                  <a:srgbClr val="FF0000"/>
                </a:solidFill>
                <a:latin typeface="Comic Sans MS" pitchFamily="66" charset="0"/>
              </a:rPr>
              <a:t> de revenir en classe</a:t>
            </a:r>
            <a:endParaRPr dirty="0">
              <a:solidFill>
                <a:srgbClr val="FF0000"/>
              </a:solidFill>
              <a:latin typeface="Comic Sans MS" pitchFamily="66" charset="0"/>
            </a:endParaRPr>
          </a:p>
          <a:p>
            <a:pPr marL="34290" lvl="0" indent="0" algn="ctr" rtl="0">
              <a:lnSpc>
                <a:spcPct val="120000"/>
              </a:lnSpc>
              <a:spcBef>
                <a:spcPts val="1000"/>
              </a:spcBef>
              <a:spcAft>
                <a:spcPts val="0"/>
              </a:spcAft>
              <a:buClr>
                <a:schemeClr val="dk1"/>
              </a:buClr>
              <a:buSzPts val="1600"/>
              <a:buNone/>
            </a:pPr>
            <a:endParaRPr sz="1600" b="1" dirty="0">
              <a:solidFill>
                <a:schemeClr val="accent6"/>
              </a:solidFill>
            </a:endParaRPr>
          </a:p>
          <a:p>
            <a:pPr marL="34290" lvl="0" indent="0" algn="ctr" rtl="0">
              <a:lnSpc>
                <a:spcPct val="120000"/>
              </a:lnSpc>
              <a:spcBef>
                <a:spcPts val="1000"/>
              </a:spcBef>
              <a:spcAft>
                <a:spcPts val="0"/>
              </a:spcAft>
              <a:buClr>
                <a:schemeClr val="dk1"/>
              </a:buClr>
              <a:buSzPts val="3200"/>
              <a:buNone/>
            </a:pPr>
            <a:r>
              <a:rPr lang="fr-FR" sz="3200" b="1" dirty="0"/>
              <a:t>🡪 </a:t>
            </a:r>
            <a:r>
              <a:rPr lang="fr-FR" sz="3200" b="1" dirty="0">
                <a:latin typeface="Comic Sans MS" pitchFamily="66" charset="0"/>
              </a:rPr>
              <a:t>Binôme de rattrapage – Dossiers partagés sur l’ENT – cahier de texte de </a:t>
            </a:r>
            <a:r>
              <a:rPr lang="fr-FR" sz="3200" b="1" dirty="0" err="1">
                <a:latin typeface="Comic Sans MS" pitchFamily="66" charset="0"/>
              </a:rPr>
              <a:t>Pronote</a:t>
            </a:r>
            <a:r>
              <a:rPr lang="fr-FR" sz="3200" b="1" dirty="0">
                <a:latin typeface="Comic Sans MS" pitchFamily="66" charset="0"/>
              </a:rPr>
              <a:t> -message sur ma boite mail ENT ...les réseaux sociaux avec vos camarades… faites au mieux ! </a:t>
            </a:r>
            <a:endParaRPr sz="3200" b="1" dirty="0">
              <a:latin typeface="Comic Sans MS" pitchFamily="66" charset="0"/>
            </a:endParaRPr>
          </a:p>
          <a:p>
            <a:pPr marL="34290" lvl="0" indent="0" algn="ctr" rtl="0">
              <a:lnSpc>
                <a:spcPct val="120000"/>
              </a:lnSpc>
              <a:spcBef>
                <a:spcPts val="1000"/>
              </a:spcBef>
              <a:spcAft>
                <a:spcPts val="0"/>
              </a:spcAft>
              <a:buClr>
                <a:schemeClr val="dk1"/>
              </a:buClr>
              <a:buSzPts val="3200"/>
              <a:buNone/>
            </a:pPr>
            <a:endParaRPr sz="32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85525" y="265083"/>
            <a:ext cx="751771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2000" b="0"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Un programme chargé</a:t>
            </a:r>
            <a:r>
              <a:rPr lang="fr-FR" sz="2000" dirty="0">
                <a:solidFill>
                  <a:schemeClr val="tx1"/>
                </a:solidFill>
                <a:latin typeface="Comic Sans MS" pitchFamily="66" charset="0"/>
                <a:ea typeface="Calibri" pitchFamily="34" charset="0"/>
                <a:cs typeface="Times New Roman" pitchFamily="18" charset="0"/>
              </a:rPr>
              <a:t> !</a:t>
            </a:r>
            <a:r>
              <a:rPr kumimoji="0" lang="fr-FR"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 le travail doit être sérieux, rigoureux, régulier… Bien organiser, planifier son travail. Me le dire très vite si des problèmes de compréhension persistent. Apprendre son cours régulièrement, se faire des fiches de cours, refaire les exercices corrigés en classe, faire des exercices supplémentaires, revoir ses contrôles…</a:t>
            </a:r>
          </a:p>
          <a:p>
            <a:pPr marL="0" marR="0" lvl="0" indent="0" algn="l" defTabSz="914400" rtl="0" eaLnBrk="1" fontAlgn="base" latinLnBrk="0" hangingPunct="1">
              <a:lnSpc>
                <a:spcPct val="100000"/>
              </a:lnSpc>
              <a:spcBef>
                <a:spcPct val="0"/>
              </a:spcBef>
              <a:spcAft>
                <a:spcPct val="0"/>
              </a:spcAft>
              <a:buClrTx/>
              <a:buSzTx/>
              <a:buFontTx/>
              <a:buChar char="•"/>
              <a:tabLst/>
            </a:pPr>
            <a:endParaRPr lang="fr-FR" sz="2000" dirty="0">
              <a:solidFill>
                <a:schemeClr val="tx1"/>
              </a:solidFill>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2000" b="0" i="0" u="none" strike="noStrike" cap="none" normalizeH="0" baseline="0" dirty="0">
              <a:ln>
                <a:noFill/>
              </a:ln>
              <a:solidFill>
                <a:schemeClr val="tx1"/>
              </a:solidFill>
              <a:effectLst/>
              <a:latin typeface="Comic Sans MS" pitchFamily="66"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2000" b="0" i="0" u="none" strike="noStrike" cap="none" normalizeH="0" baseline="0" dirty="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2000" b="0" i="0" u="sng" strike="noStrike" cap="none" normalizeH="0" baseline="0" dirty="0">
                <a:ln>
                  <a:noFill/>
                </a:ln>
                <a:solidFill>
                  <a:schemeClr val="tx1"/>
                </a:solidFill>
                <a:effectLst/>
                <a:latin typeface="Comic Sans MS" pitchFamily="66" charset="0"/>
                <a:ea typeface="Calibri" pitchFamily="34" charset="0"/>
                <a:cs typeface="Times New Roman" pitchFamily="18" charset="0"/>
              </a:rPr>
              <a:t>L’évaluation au cours de l’année</a:t>
            </a:r>
            <a:r>
              <a:rPr kumimoji="0" lang="fr-FR" sz="2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 : des contrôles communs, des devoirs maison, et des contrôles (3 minimum / trimestre)… de type BAC uniquement bien sur ! Des TP « type ECE » qui seront notés parfois.</a:t>
            </a:r>
            <a:endParaRPr kumimoji="0" lang="fr-FR" sz="2000" b="0" i="0" u="none" strike="noStrike" cap="none" normalizeH="0" baseline="0" dirty="0">
              <a:ln>
                <a:noFill/>
              </a:ln>
              <a:solidFill>
                <a:schemeClr val="tx1"/>
              </a:solidFill>
              <a:effectLst/>
              <a:latin typeface="Comic Sans MS" pitchFamily="66"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5" descr="Bonne rentrée"/>
          <p:cNvPicPr preferRelativeResize="0"/>
          <p:nvPr/>
        </p:nvPicPr>
        <p:blipFill rotWithShape="1">
          <a:blip r:embed="rId3">
            <a:alphaModFix/>
          </a:blip>
          <a:srcRect/>
          <a:stretch/>
        </p:blipFill>
        <p:spPr>
          <a:xfrm>
            <a:off x="165463" y="315983"/>
            <a:ext cx="8604069" cy="4511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4"/>
          <p:cNvPicPr preferRelativeResize="0"/>
          <p:nvPr/>
        </p:nvPicPr>
        <p:blipFill rotWithShape="1">
          <a:blip r:embed="rId3">
            <a:alphaModFix/>
          </a:blip>
          <a:srcRect l="1777" t="795" r="8800" b="-794"/>
          <a:stretch/>
        </p:blipFill>
        <p:spPr>
          <a:xfrm>
            <a:off x="2778035" y="669576"/>
            <a:ext cx="6252265" cy="3507613"/>
          </a:xfrm>
          <a:prstGeom prst="rect">
            <a:avLst/>
          </a:prstGeom>
          <a:noFill/>
          <a:ln>
            <a:noFill/>
          </a:ln>
        </p:spPr>
      </p:pic>
      <p:sp>
        <p:nvSpPr>
          <p:cNvPr id="139" name="Google Shape;139;p4"/>
          <p:cNvSpPr/>
          <p:nvPr/>
        </p:nvSpPr>
        <p:spPr>
          <a:xfrm>
            <a:off x="4175761" y="4503378"/>
            <a:ext cx="45720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sng" strike="noStrike" cap="none">
                <a:solidFill>
                  <a:schemeClr val="dk1"/>
                </a:solidFill>
                <a:latin typeface="Calibri"/>
                <a:ea typeface="Calibri"/>
                <a:cs typeface="Calibri"/>
                <a:sym typeface="Calibri"/>
                <a:hlinkClick r:id="rId4"/>
              </a:rPr>
              <a:t>https://www.education.gouv.fr/bo/20/Special2/MENE2001799N.htm</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40" name="Google Shape;140;p4"/>
          <p:cNvSpPr/>
          <p:nvPr/>
        </p:nvSpPr>
        <p:spPr>
          <a:xfrm>
            <a:off x="0" y="0"/>
            <a:ext cx="2778034" cy="51435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4"/>
          <p:cNvSpPr txBox="1">
            <a:spLocks noGrp="1"/>
          </p:cNvSpPr>
          <p:nvPr>
            <p:ph type="title"/>
          </p:nvPr>
        </p:nvSpPr>
        <p:spPr>
          <a:xfrm>
            <a:off x="206516" y="1944708"/>
            <a:ext cx="2193172" cy="9941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70C0"/>
              </a:buClr>
              <a:buSzPts val="3959"/>
              <a:buFont typeface="Calibri"/>
              <a:buNone/>
            </a:pPr>
            <a:r>
              <a:rPr lang="fr-FR" sz="3200" b="1" dirty="0">
                <a:solidFill>
                  <a:srgbClr val="0070C0"/>
                </a:solidFill>
                <a:latin typeface="Comic Sans MS" pitchFamily="66" charset="0"/>
              </a:rPr>
              <a:t>L’épreuve de spécialité SVT </a:t>
            </a:r>
            <a:endParaRPr sz="32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ctrTitle"/>
          </p:nvPr>
        </p:nvSpPr>
        <p:spPr>
          <a:xfrm>
            <a:off x="3017540" y="2186639"/>
            <a:ext cx="3054600" cy="19864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fr" sz="3200" dirty="0">
                <a:latin typeface="Comic Sans MS" pitchFamily="66" charset="0"/>
              </a:rPr>
            </a:br>
            <a:br>
              <a:rPr lang="fr" sz="3200" dirty="0">
                <a:latin typeface="Comic Sans MS" pitchFamily="66" charset="0"/>
              </a:rPr>
            </a:br>
            <a:br>
              <a:rPr lang="fr" sz="3200" dirty="0">
                <a:latin typeface="Comic Sans MS" pitchFamily="66" charset="0"/>
              </a:rPr>
            </a:br>
            <a:r>
              <a:rPr lang="fr" sz="3200" dirty="0">
                <a:latin typeface="Comic Sans MS" pitchFamily="66" charset="0"/>
              </a:rPr>
              <a:t>Epreuve terminale</a:t>
            </a:r>
            <a:br>
              <a:rPr lang="fr" sz="3200" dirty="0">
                <a:latin typeface="Comic Sans MS" pitchFamily="66" charset="0"/>
              </a:rPr>
            </a:br>
            <a:r>
              <a:rPr lang="fr" sz="3200" dirty="0">
                <a:latin typeface="Comic Sans MS" pitchFamily="66" charset="0"/>
              </a:rPr>
              <a:t>Enseignement de Spécialité SVT</a:t>
            </a:r>
            <a:br>
              <a:rPr lang="fr" sz="3200" dirty="0">
                <a:latin typeface="Comic Sans MS" pitchFamily="66" charset="0"/>
              </a:rPr>
            </a:br>
            <a:r>
              <a:rPr lang="fr" sz="3200" dirty="0">
                <a:latin typeface="Comic Sans MS" pitchFamily="66" charset="0"/>
              </a:rPr>
              <a:t>Mars 2021 </a:t>
            </a:r>
            <a:endParaRPr sz="3200" dirty="0">
              <a:latin typeface="Comic Sans MS" pitchFamily="66" charset="0"/>
            </a:endParaRPr>
          </a:p>
        </p:txBody>
      </p:sp>
      <p:pic>
        <p:nvPicPr>
          <p:cNvPr id="22530" name="Picture 2" descr="L'ADN, lorsque le digital rend tout possible - Blog Médical"/>
          <p:cNvPicPr>
            <a:picLocks noChangeAspect="1" noChangeArrowheads="1"/>
          </p:cNvPicPr>
          <p:nvPr/>
        </p:nvPicPr>
        <p:blipFill>
          <a:blip r:embed="rId3"/>
          <a:srcRect/>
          <a:stretch>
            <a:fillRect/>
          </a:stretch>
        </p:blipFill>
        <p:spPr bwMode="auto">
          <a:xfrm>
            <a:off x="6489795" y="340947"/>
            <a:ext cx="2045019" cy="1150323"/>
          </a:xfrm>
          <a:prstGeom prst="rect">
            <a:avLst/>
          </a:prstGeom>
          <a:noFill/>
        </p:spPr>
      </p:pic>
      <p:pic>
        <p:nvPicPr>
          <p:cNvPr id="22532" name="Picture 4" descr="Thème 1-A-La Terre, la vie et l'organisation du vivant: Génétique ..."/>
          <p:cNvPicPr>
            <a:picLocks noChangeAspect="1" noChangeArrowheads="1"/>
          </p:cNvPicPr>
          <p:nvPr/>
        </p:nvPicPr>
        <p:blipFill>
          <a:blip r:embed="rId4"/>
          <a:srcRect/>
          <a:stretch>
            <a:fillRect/>
          </a:stretch>
        </p:blipFill>
        <p:spPr bwMode="auto">
          <a:xfrm>
            <a:off x="212114" y="238562"/>
            <a:ext cx="2076954" cy="1505792"/>
          </a:xfrm>
          <a:prstGeom prst="rect">
            <a:avLst/>
          </a:prstGeom>
          <a:noFill/>
        </p:spPr>
      </p:pic>
      <p:pic>
        <p:nvPicPr>
          <p:cNvPr id="22534" name="Picture 6" descr="Crampes et courbatures : causes et traitements - Sciences et Avenir"/>
          <p:cNvPicPr>
            <a:picLocks noChangeAspect="1" noChangeArrowheads="1"/>
          </p:cNvPicPr>
          <p:nvPr/>
        </p:nvPicPr>
        <p:blipFill>
          <a:blip r:embed="rId5"/>
          <a:srcRect/>
          <a:stretch>
            <a:fillRect/>
          </a:stretch>
        </p:blipFill>
        <p:spPr bwMode="auto">
          <a:xfrm>
            <a:off x="346459" y="3569268"/>
            <a:ext cx="1787017" cy="1340263"/>
          </a:xfrm>
          <a:prstGeom prst="rect">
            <a:avLst/>
          </a:prstGeom>
          <a:noFill/>
        </p:spPr>
      </p:pic>
      <p:pic>
        <p:nvPicPr>
          <p:cNvPr id="22536" name="Picture 8" descr="Reproduction des végétaux - Vikidia, l'encyclopédie des 8-13 ans"/>
          <p:cNvPicPr>
            <a:picLocks noChangeAspect="1" noChangeArrowheads="1"/>
          </p:cNvPicPr>
          <p:nvPr/>
        </p:nvPicPr>
        <p:blipFill>
          <a:blip r:embed="rId6"/>
          <a:srcRect/>
          <a:stretch>
            <a:fillRect/>
          </a:stretch>
        </p:blipFill>
        <p:spPr bwMode="auto">
          <a:xfrm>
            <a:off x="7120973" y="1976087"/>
            <a:ext cx="1292736" cy="1022437"/>
          </a:xfrm>
          <a:prstGeom prst="rect">
            <a:avLst/>
          </a:prstGeom>
          <a:noFill/>
        </p:spPr>
      </p:pic>
      <p:pic>
        <p:nvPicPr>
          <p:cNvPr id="22538" name="Picture 10" descr="L'Himalaya, la plus haute frontière du monde – L'Octopus Journal"/>
          <p:cNvPicPr>
            <a:picLocks noChangeAspect="1" noChangeArrowheads="1"/>
          </p:cNvPicPr>
          <p:nvPr/>
        </p:nvPicPr>
        <p:blipFill>
          <a:blip r:embed="rId7"/>
          <a:srcRect/>
          <a:stretch>
            <a:fillRect/>
          </a:stretch>
        </p:blipFill>
        <p:spPr bwMode="auto">
          <a:xfrm>
            <a:off x="6848795" y="3564046"/>
            <a:ext cx="1736746" cy="1302560"/>
          </a:xfrm>
          <a:prstGeom prst="rect">
            <a:avLst/>
          </a:prstGeom>
          <a:noFill/>
        </p:spPr>
      </p:pic>
      <p:pic>
        <p:nvPicPr>
          <p:cNvPr id="22540" name="Picture 12" descr="https://cdn.futura-sciences.com/buildsv6/images/wide1920/b/9/d/b9d938a1ce_92969_datation-relative.jpg"/>
          <p:cNvPicPr>
            <a:picLocks noChangeAspect="1" noChangeArrowheads="1"/>
          </p:cNvPicPr>
          <p:nvPr/>
        </p:nvPicPr>
        <p:blipFill>
          <a:blip r:embed="rId8"/>
          <a:srcRect/>
          <a:stretch>
            <a:fillRect/>
          </a:stretch>
        </p:blipFill>
        <p:spPr bwMode="auto">
          <a:xfrm>
            <a:off x="437207" y="2089073"/>
            <a:ext cx="1743757" cy="108984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500" advTm="1215"/>
    </mc:Choice>
    <mc:Fallback xmlns="">
      <p:transition spd="slow" advTm="12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95" name="Google Shape;95;p1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6" name="Google Shape;96;p18"/>
          <p:cNvPicPr preferRelativeResize="0"/>
          <p:nvPr/>
        </p:nvPicPr>
        <p:blipFill>
          <a:blip r:embed="rId4">
            <a:alphaModFix/>
          </a:blip>
          <a:stretch>
            <a:fillRect/>
          </a:stretch>
        </p:blipFill>
        <p:spPr>
          <a:xfrm>
            <a:off x="4277428" y="552321"/>
            <a:ext cx="4866572" cy="4481403"/>
          </a:xfrm>
          <a:prstGeom prst="rect">
            <a:avLst/>
          </a:prstGeom>
          <a:noFill/>
          <a:ln>
            <a:noFill/>
          </a:ln>
        </p:spPr>
      </p:pic>
      <p:cxnSp>
        <p:nvCxnSpPr>
          <p:cNvPr id="97" name="Google Shape;97;p18"/>
          <p:cNvCxnSpPr/>
          <p:nvPr/>
        </p:nvCxnSpPr>
        <p:spPr>
          <a:xfrm rot="10800000">
            <a:off x="5210500" y="3048450"/>
            <a:ext cx="1571400" cy="1437000"/>
          </a:xfrm>
          <a:prstGeom prst="straightConnector1">
            <a:avLst/>
          </a:prstGeom>
          <a:noFill/>
          <a:ln w="38100" cap="flat" cmpd="sng">
            <a:solidFill>
              <a:schemeClr val="dk2"/>
            </a:solidFill>
            <a:prstDash val="solid"/>
            <a:round/>
            <a:headEnd type="none" w="med" len="med"/>
            <a:tailEnd type="triangle" w="med" len="med"/>
          </a:ln>
        </p:spPr>
      </p:cxnSp>
      <p:pic>
        <p:nvPicPr>
          <p:cNvPr id="98" name="Google Shape;98;p18"/>
          <p:cNvPicPr preferRelativeResize="0"/>
          <p:nvPr/>
        </p:nvPicPr>
        <p:blipFill>
          <a:blip r:embed="rId5">
            <a:alphaModFix/>
          </a:blip>
          <a:stretch>
            <a:fillRect/>
          </a:stretch>
        </p:blipFill>
        <p:spPr>
          <a:xfrm>
            <a:off x="311704" y="1314029"/>
            <a:ext cx="5547700" cy="173442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4721"/>
    </mc:Choice>
    <mc:Fallback xmlns="">
      <p:transition spd="slow" advTm="44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body" idx="1"/>
          </p:nvPr>
        </p:nvSpPr>
        <p:spPr>
          <a:xfrm>
            <a:off x="311700" y="503750"/>
            <a:ext cx="8520600" cy="4075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fr" sz="2400" dirty="0">
                <a:latin typeface="Comic Sans MS" pitchFamily="66" charset="0"/>
              </a:rPr>
              <a:t>L'épreuve porte sur les compétences, connaissances, capacités et attitudes travaillés durant le cycle terminale ( 1</a:t>
            </a:r>
            <a:r>
              <a:rPr lang="fr" sz="2400" baseline="30000" dirty="0">
                <a:latin typeface="Comic Sans MS" pitchFamily="66" charset="0"/>
              </a:rPr>
              <a:t>ère</a:t>
            </a:r>
            <a:r>
              <a:rPr lang="fr" sz="2400" dirty="0">
                <a:latin typeface="Comic Sans MS" pitchFamily="66" charset="0"/>
              </a:rPr>
              <a:t> et Terminale)</a:t>
            </a:r>
            <a:endParaRPr sz="2400" dirty="0">
              <a:latin typeface="Comic Sans MS" pitchFamily="66" charset="0"/>
            </a:endParaRPr>
          </a:p>
          <a:p>
            <a:pPr marL="0" lvl="0" indent="0" algn="just" rtl="0">
              <a:spcBef>
                <a:spcPts val="1600"/>
              </a:spcBef>
              <a:spcAft>
                <a:spcPts val="1600"/>
              </a:spcAft>
              <a:buNone/>
            </a:pPr>
            <a:r>
              <a:rPr lang="fr" sz="2400" dirty="0">
                <a:solidFill>
                  <a:srgbClr val="0070C0"/>
                </a:solidFill>
                <a:latin typeface="Comic Sans MS" pitchFamily="66" charset="0"/>
              </a:rPr>
              <a:t>Les thématiques des sujets portent sur le programme de terminale </a:t>
            </a:r>
            <a:r>
              <a:rPr lang="fr" sz="2400" dirty="0">
                <a:latin typeface="Comic Sans MS" pitchFamily="66" charset="0"/>
              </a:rPr>
              <a:t>et les </a:t>
            </a:r>
            <a:r>
              <a:rPr lang="fr" sz="2400" dirty="0">
                <a:solidFill>
                  <a:srgbClr val="00B050"/>
                </a:solidFill>
                <a:latin typeface="Comic Sans MS" pitchFamily="66" charset="0"/>
              </a:rPr>
              <a:t>compétences mobilisées sont celles du cycle terminal</a:t>
            </a:r>
            <a:r>
              <a:rPr lang="fr" sz="2400" dirty="0">
                <a:latin typeface="Comic Sans MS" pitchFamily="66" charset="0"/>
              </a:rPr>
              <a:t>.</a:t>
            </a:r>
            <a:endParaRPr sz="2400" dirty="0">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5513"/>
    </mc:Choice>
    <mc:Fallback xmlns="">
      <p:transition spd="slow" advTm="155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p:nvPr/>
        </p:nvSpPr>
        <p:spPr>
          <a:xfrm>
            <a:off x="3092322" y="1115099"/>
            <a:ext cx="5926418"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sng" strike="noStrike" cap="none" dirty="0">
                <a:solidFill>
                  <a:srgbClr val="000000"/>
                </a:solidFill>
                <a:latin typeface="Comic Sans MS" pitchFamily="66" charset="0"/>
                <a:ea typeface="Roboto"/>
                <a:cs typeface="Roboto"/>
                <a:sym typeface="Roboto"/>
              </a:rPr>
              <a:t>Exercice 1</a:t>
            </a:r>
            <a:r>
              <a:rPr lang="fr-FR" sz="1600" b="0" i="0" u="sng" strike="noStrike" cap="none" dirty="0">
                <a:solidFill>
                  <a:srgbClr val="000000"/>
                </a:solidFill>
                <a:latin typeface="Comic Sans MS" pitchFamily="66" charset="0"/>
                <a:ea typeface="Roboto"/>
                <a:cs typeface="Roboto"/>
                <a:sym typeface="Roboto"/>
              </a:rPr>
              <a:t> (noté sur 6 ou 7 points) :</a:t>
            </a:r>
            <a:endParaRPr sz="1400" b="0" i="0" u="none" strike="noStrike" cap="none" dirty="0">
              <a:solidFill>
                <a:srgbClr val="000000"/>
              </a:solidFill>
              <a:latin typeface="Comic Sans MS" pitchFamily="66" charset="0"/>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dirty="0">
              <a:solidFill>
                <a:srgbClr val="000000"/>
              </a:solidFill>
              <a:latin typeface="Comic Sans MS" pitchFamily="66" charset="0"/>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fr-FR" sz="1600" dirty="0">
                <a:latin typeface="Comic Sans MS" pitchFamily="66" charset="0"/>
                <a:ea typeface="Roboto"/>
                <a:cs typeface="Roboto"/>
                <a:sym typeface="Roboto"/>
              </a:rPr>
              <a:t>L</a:t>
            </a:r>
            <a:r>
              <a:rPr lang="fr-FR" sz="1600" b="0" i="0" u="none" strike="noStrike" cap="none" dirty="0">
                <a:solidFill>
                  <a:srgbClr val="000000"/>
                </a:solidFill>
                <a:latin typeface="Comic Sans MS" pitchFamily="66" charset="0"/>
                <a:ea typeface="Roboto"/>
                <a:cs typeface="Roboto"/>
                <a:sym typeface="Roboto"/>
              </a:rPr>
              <a:t>e candidat rédige une </a:t>
            </a:r>
            <a:r>
              <a:rPr lang="fr-FR" sz="1600" b="1" i="0" u="none" strike="noStrike" cap="none" dirty="0">
                <a:solidFill>
                  <a:srgbClr val="000000"/>
                </a:solidFill>
                <a:latin typeface="Comic Sans MS" pitchFamily="66" charset="0"/>
                <a:ea typeface="Roboto"/>
                <a:cs typeface="Roboto"/>
                <a:sym typeface="Roboto"/>
              </a:rPr>
              <a:t>synthèse argumentée </a:t>
            </a:r>
            <a:r>
              <a:rPr lang="fr-FR" sz="1600" b="0" i="0" u="none" strike="noStrike" cap="none" dirty="0">
                <a:solidFill>
                  <a:srgbClr val="000000"/>
                </a:solidFill>
                <a:latin typeface="Comic Sans MS" pitchFamily="66" charset="0"/>
                <a:ea typeface="Roboto"/>
                <a:cs typeface="Roboto"/>
                <a:sym typeface="Roboto"/>
              </a:rPr>
              <a:t>répondant à </a:t>
            </a:r>
            <a:r>
              <a:rPr lang="fr-FR" sz="1600" dirty="0">
                <a:latin typeface="Comic Sans MS" pitchFamily="66" charset="0"/>
                <a:ea typeface="Roboto"/>
                <a:cs typeface="Roboto"/>
                <a:sym typeface="Roboto"/>
              </a:rPr>
              <a:t>une</a:t>
            </a:r>
            <a:r>
              <a:rPr lang="fr-FR" sz="1600" b="0" i="0" u="none" strike="noStrike" cap="none" dirty="0">
                <a:solidFill>
                  <a:srgbClr val="000000"/>
                </a:solidFill>
                <a:latin typeface="Comic Sans MS" pitchFamily="66" charset="0"/>
                <a:ea typeface="Roboto"/>
                <a:cs typeface="Roboto"/>
                <a:sym typeface="Roboto"/>
              </a:rPr>
              <a:t> question scientifique posée. Le questionnement peut être accompagné d'un ou plusieurs documents. L'exercice permet d'évaluer la capacité du candidat à </a:t>
            </a:r>
            <a:r>
              <a:rPr lang="fr-FR" sz="1600" b="1" i="0" u="none" strike="noStrike" cap="none" dirty="0">
                <a:solidFill>
                  <a:srgbClr val="000000"/>
                </a:solidFill>
                <a:latin typeface="Comic Sans MS" pitchFamily="66" charset="0"/>
                <a:ea typeface="Roboto"/>
                <a:cs typeface="Roboto"/>
                <a:sym typeface="Roboto"/>
              </a:rPr>
              <a:t>mobiliser des connaissances, à les organiser et à les exposer avec la syntaxe, le vocabulaire scientifique et tout mode de communication scientifique approprié. </a:t>
            </a:r>
            <a:endParaRPr sz="1400" b="1" i="0" u="none" strike="noStrike" cap="none" dirty="0">
              <a:solidFill>
                <a:srgbClr val="000000"/>
              </a:solidFill>
              <a:latin typeface="Comic Sans MS" pitchFamily="66" charset="0"/>
              <a:sym typeface="Arial"/>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Comic Sans MS" pitchFamily="66" charset="0"/>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Comic Sans MS" pitchFamily="66" charset="0"/>
                <a:ea typeface="Roboto"/>
                <a:cs typeface="Roboto"/>
                <a:sym typeface="Roboto"/>
              </a:rPr>
              <a:t>Il appuie ainsi son exposé et argumente ses propos à partir </a:t>
            </a:r>
            <a:r>
              <a:rPr lang="fr-FR" sz="1600" b="1" i="0" strike="noStrike" cap="none" dirty="0">
                <a:solidFill>
                  <a:srgbClr val="000000"/>
                </a:solidFill>
                <a:latin typeface="Comic Sans MS" pitchFamily="66" charset="0"/>
                <a:ea typeface="Roboto"/>
                <a:cs typeface="Roboto"/>
                <a:sym typeface="Roboto"/>
              </a:rPr>
              <a:t>d'expériences réalisées en classe </a:t>
            </a:r>
            <a:r>
              <a:rPr lang="fr-FR" sz="1600" b="1" i="0" u="none" strike="noStrike" cap="none" dirty="0">
                <a:solidFill>
                  <a:srgbClr val="000000"/>
                </a:solidFill>
                <a:latin typeface="Comic Sans MS" pitchFamily="66" charset="0"/>
                <a:ea typeface="Roboto"/>
                <a:cs typeface="Roboto"/>
                <a:sym typeface="Roboto"/>
              </a:rPr>
              <a:t>, d'observations, d'exemples éventuellement issus du ou des documents proposés dans le sujet et </a:t>
            </a:r>
            <a:r>
              <a:rPr lang="fr-FR" sz="1600" b="1" i="0" strike="noStrike" cap="none" dirty="0">
                <a:solidFill>
                  <a:srgbClr val="000000"/>
                </a:solidFill>
                <a:latin typeface="Comic Sans MS" pitchFamily="66" charset="0"/>
                <a:ea typeface="Roboto"/>
                <a:cs typeface="Roboto"/>
                <a:sym typeface="Roboto"/>
              </a:rPr>
              <a:t>de schéma(s).</a:t>
            </a:r>
            <a:endParaRPr sz="1400" b="0" i="0" strike="noStrike" cap="none" dirty="0">
              <a:solidFill>
                <a:srgbClr val="000000"/>
              </a:solidFill>
              <a:latin typeface="Comic Sans MS" pitchFamily="66" charset="0"/>
              <a:sym typeface="Arial"/>
            </a:endParaRPr>
          </a:p>
        </p:txBody>
      </p:sp>
      <p:sp>
        <p:nvSpPr>
          <p:cNvPr id="147" name="Google Shape;147;p5"/>
          <p:cNvSpPr/>
          <p:nvPr/>
        </p:nvSpPr>
        <p:spPr>
          <a:xfrm>
            <a:off x="3217583" y="151028"/>
            <a:ext cx="5767199" cy="8309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Comic Sans MS" pitchFamily="66" charset="0"/>
                <a:ea typeface="Roboto"/>
                <a:cs typeface="Roboto"/>
                <a:sym typeface="Roboto"/>
              </a:rPr>
              <a:t>Durée : 3 heures 30</a:t>
            </a:r>
            <a:endParaRPr sz="1400" b="0" i="0" u="none" strike="noStrike" cap="none" dirty="0">
              <a:solidFill>
                <a:srgbClr val="000000"/>
              </a:solidFill>
              <a:latin typeface="Comic Sans MS" pitchFamily="66" charset="0"/>
              <a:sym typeface="Arial"/>
            </a:endParaRP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Comic Sans MS" pitchFamily="66" charset="0"/>
                <a:ea typeface="Roboto"/>
                <a:cs typeface="Roboto"/>
                <a:sym typeface="Roboto"/>
              </a:rPr>
              <a:t>Notée sur 15 points</a:t>
            </a:r>
            <a:endParaRPr sz="1400" b="0" i="0" u="none" strike="noStrike" cap="none" dirty="0">
              <a:solidFill>
                <a:srgbClr val="000000"/>
              </a:solidFill>
              <a:latin typeface="Comic Sans MS" pitchFamily="66" charset="0"/>
              <a:sym typeface="Arial"/>
            </a:endParaRPr>
          </a:p>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Comic Sans MS" pitchFamily="66" charset="0"/>
                <a:ea typeface="Roboto"/>
                <a:cs typeface="Roboto"/>
                <a:sym typeface="Roboto"/>
              </a:rPr>
              <a:t>L'épreuve est constituée de deux exercices.</a:t>
            </a:r>
            <a:endParaRPr sz="1400" b="0" i="0" u="none" strike="noStrike" cap="none" dirty="0">
              <a:solidFill>
                <a:srgbClr val="000000"/>
              </a:solidFill>
              <a:latin typeface="Comic Sans MS" pitchFamily="66" charset="0"/>
              <a:sym typeface="Arial"/>
            </a:endParaRPr>
          </a:p>
        </p:txBody>
      </p:sp>
      <p:sp>
        <p:nvSpPr>
          <p:cNvPr id="148" name="Google Shape;148;p5"/>
          <p:cNvSpPr/>
          <p:nvPr/>
        </p:nvSpPr>
        <p:spPr>
          <a:xfrm>
            <a:off x="0" y="0"/>
            <a:ext cx="2778034" cy="51435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5"/>
          <p:cNvSpPr txBox="1">
            <a:spLocks noGrp="1"/>
          </p:cNvSpPr>
          <p:nvPr>
            <p:ph type="title"/>
          </p:nvPr>
        </p:nvSpPr>
        <p:spPr>
          <a:xfrm>
            <a:off x="-2610152" y="1841610"/>
            <a:ext cx="7886700"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0C0"/>
              </a:buClr>
              <a:buSzPts val="6480"/>
              <a:buFont typeface="Calibri"/>
              <a:buNone/>
            </a:pPr>
            <a:br>
              <a:rPr lang="fr-FR" sz="3959" dirty="0">
                <a:solidFill>
                  <a:srgbClr val="0070C0"/>
                </a:solidFill>
              </a:rPr>
            </a:br>
            <a:r>
              <a:rPr lang="fr-FR" sz="3959" dirty="0">
                <a:solidFill>
                  <a:srgbClr val="0070C0"/>
                </a:solidFill>
                <a:latin typeface="Comic Sans MS" pitchFamily="66" charset="0"/>
              </a:rPr>
              <a:t>L’épreuve</a:t>
            </a:r>
            <a:br>
              <a:rPr lang="fr-FR" sz="3959" dirty="0">
                <a:solidFill>
                  <a:srgbClr val="0070C0"/>
                </a:solidFill>
                <a:latin typeface="Comic Sans MS" pitchFamily="66" charset="0"/>
              </a:rPr>
            </a:br>
            <a:r>
              <a:rPr lang="fr-FR" sz="3959" dirty="0">
                <a:solidFill>
                  <a:srgbClr val="0070C0"/>
                </a:solidFill>
                <a:latin typeface="Comic Sans MS" pitchFamily="66" charset="0"/>
              </a:rPr>
              <a:t>écrite</a:t>
            </a:r>
            <a:endParaRPr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p:nvPr/>
        </p:nvSpPr>
        <p:spPr>
          <a:xfrm>
            <a:off x="3092322" y="1115099"/>
            <a:ext cx="5926418"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sng" strike="noStrike" cap="none" dirty="0">
                <a:solidFill>
                  <a:srgbClr val="000000"/>
                </a:solidFill>
                <a:latin typeface="Comic Sans MS" pitchFamily="66" charset="0"/>
                <a:ea typeface="Roboto"/>
                <a:cs typeface="Roboto"/>
                <a:sym typeface="Roboto"/>
              </a:rPr>
              <a:t>Exercice 2</a:t>
            </a:r>
            <a:r>
              <a:rPr lang="fr-FR" sz="1600" b="0" i="0" u="sng" strike="noStrike" cap="none" dirty="0">
                <a:solidFill>
                  <a:srgbClr val="000000"/>
                </a:solidFill>
                <a:latin typeface="Comic Sans MS" pitchFamily="66" charset="0"/>
                <a:ea typeface="Roboto"/>
                <a:cs typeface="Roboto"/>
                <a:sym typeface="Roboto"/>
              </a:rPr>
              <a:t> (noté sur 8 ou 9 points) :</a:t>
            </a:r>
          </a:p>
          <a:p>
            <a:pPr marL="0" marR="0" lvl="0" indent="0" algn="l" rtl="0">
              <a:lnSpc>
                <a:spcPct val="100000"/>
              </a:lnSpc>
              <a:spcBef>
                <a:spcPts val="0"/>
              </a:spcBef>
              <a:spcAft>
                <a:spcPts val="0"/>
              </a:spcAft>
              <a:buClr>
                <a:srgbClr val="000000"/>
              </a:buClr>
              <a:buSzPts val="1600"/>
              <a:buFont typeface="Arial"/>
              <a:buNone/>
            </a:pPr>
            <a:endParaRPr lang="fr-FR" sz="1600" u="sng" dirty="0">
              <a:latin typeface="Comic Sans MS" pitchFamily="66" charset="0"/>
              <a:ea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fr-FR" sz="1600" b="0" i="0" strike="noStrike" cap="none" dirty="0">
                <a:solidFill>
                  <a:srgbClr val="000000"/>
                </a:solidFill>
                <a:latin typeface="Comic Sans MS" pitchFamily="66" charset="0"/>
                <a:ea typeface="Roboto"/>
                <a:sym typeface="Roboto"/>
              </a:rPr>
              <a:t>Pratiquer un </a:t>
            </a:r>
            <a:r>
              <a:rPr lang="fr-FR" sz="1600" b="1" i="0" strike="noStrike" cap="none" dirty="0">
                <a:solidFill>
                  <a:srgbClr val="000000"/>
                </a:solidFill>
                <a:latin typeface="Comic Sans MS" pitchFamily="66" charset="0"/>
                <a:ea typeface="Roboto"/>
                <a:sym typeface="Roboto"/>
              </a:rPr>
              <a:t>raisonnement scientifique </a:t>
            </a:r>
            <a:r>
              <a:rPr lang="fr-FR" sz="1600" b="0" i="0" strike="noStrike" cap="none" dirty="0">
                <a:solidFill>
                  <a:srgbClr val="000000"/>
                </a:solidFill>
                <a:latin typeface="Comic Sans MS" pitchFamily="66" charset="0"/>
                <a:ea typeface="Roboto"/>
                <a:sym typeface="Roboto"/>
              </a:rPr>
              <a:t>pour résoudre un problème posé. Le candidat est évalué sur sa capacité à </a:t>
            </a:r>
            <a:r>
              <a:rPr lang="fr-FR" sz="1600" b="1" i="0" strike="noStrike" cap="none" dirty="0">
                <a:solidFill>
                  <a:srgbClr val="000000"/>
                </a:solidFill>
                <a:latin typeface="Comic Sans MS" pitchFamily="66" charset="0"/>
                <a:ea typeface="Roboto"/>
                <a:sym typeface="Roboto"/>
              </a:rPr>
              <a:t>pratiquer une démarche scientifique à partir de l’exploitation d’un ensemble de documents et en mobilisant ses connaissances</a:t>
            </a:r>
            <a:r>
              <a:rPr lang="fr-FR" sz="1600" b="0" i="0" strike="noStrike" cap="none" dirty="0">
                <a:solidFill>
                  <a:srgbClr val="000000"/>
                </a:solidFill>
                <a:latin typeface="Comic Sans MS" pitchFamily="66" charset="0"/>
                <a:ea typeface="Roboto"/>
                <a:sym typeface="Roboto"/>
              </a:rPr>
              <a:t>.</a:t>
            </a:r>
          </a:p>
          <a:p>
            <a:pPr marL="0" marR="0" lvl="0" indent="0" algn="l" rtl="0">
              <a:lnSpc>
                <a:spcPct val="100000"/>
              </a:lnSpc>
              <a:spcBef>
                <a:spcPts val="0"/>
              </a:spcBef>
              <a:spcAft>
                <a:spcPts val="0"/>
              </a:spcAft>
              <a:buClr>
                <a:srgbClr val="000000"/>
              </a:buClr>
              <a:buSzPts val="1600"/>
              <a:buFont typeface="Arial"/>
              <a:buNone/>
            </a:pPr>
            <a:endParaRPr lang="fr-FR" sz="1600" dirty="0">
              <a:latin typeface="Comic Sans MS" pitchFamily="66" charset="0"/>
              <a:ea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400" b="0" i="0" strike="noStrike" cap="none" dirty="0">
              <a:solidFill>
                <a:srgbClr val="000000"/>
              </a:solidFill>
              <a:latin typeface="Comic Sans MS" pitchFamily="66" charset="0"/>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sng" strike="noStrike" cap="none" dirty="0">
              <a:solidFill>
                <a:srgbClr val="000000"/>
              </a:solidFill>
              <a:latin typeface="Comic Sans MS" pitchFamily="66" charset="0"/>
              <a:ea typeface="Roboto"/>
              <a:cs typeface="Roboto"/>
              <a:sym typeface="Roboto"/>
            </a:endParaRPr>
          </a:p>
        </p:txBody>
      </p:sp>
      <p:sp>
        <p:nvSpPr>
          <p:cNvPr id="147" name="Google Shape;147;p5"/>
          <p:cNvSpPr/>
          <p:nvPr/>
        </p:nvSpPr>
        <p:spPr>
          <a:xfrm>
            <a:off x="3217583" y="151028"/>
            <a:ext cx="5767199" cy="83095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Comic Sans MS" pitchFamily="66" charset="0"/>
                <a:ea typeface="Roboto"/>
                <a:cs typeface="Roboto"/>
                <a:sym typeface="Roboto"/>
              </a:rPr>
              <a:t>Durée : 3 heures 30</a:t>
            </a:r>
            <a:endParaRPr sz="1400" b="0" i="0" u="none" strike="noStrike" cap="none" dirty="0">
              <a:solidFill>
                <a:srgbClr val="000000"/>
              </a:solidFill>
              <a:latin typeface="Comic Sans MS" pitchFamily="66" charset="0"/>
              <a:sym typeface="Arial"/>
            </a:endParaRPr>
          </a:p>
          <a:p>
            <a:pPr marL="0" marR="0" lvl="0" indent="0" algn="l"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Comic Sans MS" pitchFamily="66" charset="0"/>
                <a:ea typeface="Roboto"/>
                <a:cs typeface="Roboto"/>
                <a:sym typeface="Roboto"/>
              </a:rPr>
              <a:t>Notée sur 15 points</a:t>
            </a:r>
            <a:endParaRPr sz="1400" b="0" i="0" u="none" strike="noStrike" cap="none" dirty="0">
              <a:solidFill>
                <a:srgbClr val="000000"/>
              </a:solidFill>
              <a:latin typeface="Comic Sans MS" pitchFamily="66" charset="0"/>
              <a:sym typeface="Arial"/>
            </a:endParaRPr>
          </a:p>
          <a:p>
            <a:pPr marL="0" marR="0" lvl="0" indent="0" algn="ctr" rtl="0">
              <a:lnSpc>
                <a:spcPct val="100000"/>
              </a:lnSpc>
              <a:spcBef>
                <a:spcPts val="0"/>
              </a:spcBef>
              <a:spcAft>
                <a:spcPts val="0"/>
              </a:spcAft>
              <a:buClr>
                <a:srgbClr val="000000"/>
              </a:buClr>
              <a:buSzPts val="1600"/>
              <a:buFont typeface="Arial"/>
              <a:buNone/>
            </a:pPr>
            <a:r>
              <a:rPr lang="fr-FR" sz="1600" b="1" i="0" u="none" strike="noStrike" cap="none" dirty="0">
                <a:solidFill>
                  <a:srgbClr val="000000"/>
                </a:solidFill>
                <a:latin typeface="Comic Sans MS" pitchFamily="66" charset="0"/>
                <a:ea typeface="Roboto"/>
                <a:cs typeface="Roboto"/>
                <a:sym typeface="Roboto"/>
              </a:rPr>
              <a:t>L'épreuve est constituée de deux exercices.</a:t>
            </a:r>
            <a:endParaRPr sz="1400" b="0" i="0" u="none" strike="noStrike" cap="none" dirty="0">
              <a:solidFill>
                <a:srgbClr val="000000"/>
              </a:solidFill>
              <a:latin typeface="Comic Sans MS" pitchFamily="66" charset="0"/>
              <a:sym typeface="Arial"/>
            </a:endParaRPr>
          </a:p>
        </p:txBody>
      </p:sp>
      <p:sp>
        <p:nvSpPr>
          <p:cNvPr id="148" name="Google Shape;148;p5"/>
          <p:cNvSpPr/>
          <p:nvPr/>
        </p:nvSpPr>
        <p:spPr>
          <a:xfrm>
            <a:off x="0" y="0"/>
            <a:ext cx="2778034" cy="51435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5"/>
          <p:cNvSpPr txBox="1">
            <a:spLocks noGrp="1"/>
          </p:cNvSpPr>
          <p:nvPr>
            <p:ph type="title"/>
          </p:nvPr>
        </p:nvSpPr>
        <p:spPr>
          <a:xfrm>
            <a:off x="-1990112" y="1847873"/>
            <a:ext cx="6230174" cy="75754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0C0"/>
              </a:buClr>
              <a:buSzPts val="6480"/>
              <a:buFont typeface="Calibri"/>
              <a:buNone/>
            </a:pPr>
            <a:br>
              <a:rPr lang="fr-FR" sz="3959" dirty="0">
                <a:solidFill>
                  <a:srgbClr val="0070C0"/>
                </a:solidFill>
              </a:rPr>
            </a:br>
            <a:r>
              <a:rPr lang="fr-FR" sz="3959" dirty="0">
                <a:solidFill>
                  <a:srgbClr val="0070C0"/>
                </a:solidFill>
                <a:latin typeface="Comic Sans MS" pitchFamily="66" charset="0"/>
              </a:rPr>
              <a:t>L’épreuve</a:t>
            </a:r>
            <a:br>
              <a:rPr lang="fr-FR" sz="3959" dirty="0">
                <a:solidFill>
                  <a:srgbClr val="0070C0"/>
                </a:solidFill>
                <a:latin typeface="Comic Sans MS" pitchFamily="66" charset="0"/>
              </a:rPr>
            </a:br>
            <a:r>
              <a:rPr lang="fr-FR" sz="3959" dirty="0">
                <a:solidFill>
                  <a:srgbClr val="0070C0"/>
                </a:solidFill>
                <a:latin typeface="Comic Sans MS" pitchFamily="66" charset="0"/>
              </a:rPr>
              <a:t>écrite</a:t>
            </a:r>
            <a:endParaRPr dirty="0">
              <a:latin typeface="Comic Sans MS" pitchFamily="66" charset="0"/>
            </a:endParaRPr>
          </a:p>
        </p:txBody>
      </p:sp>
      <p:sp>
        <p:nvSpPr>
          <p:cNvPr id="6" name="Rectangle 5"/>
          <p:cNvSpPr/>
          <p:nvPr/>
        </p:nvSpPr>
        <p:spPr>
          <a:xfrm>
            <a:off x="3682652" y="3005345"/>
            <a:ext cx="4572000" cy="2031325"/>
          </a:xfrm>
          <a:prstGeom prst="rect">
            <a:avLst/>
          </a:prstGeom>
        </p:spPr>
        <p:txBody>
          <a:bodyPr>
            <a:spAutoFit/>
          </a:bodyPr>
          <a:lstStyle/>
          <a:p>
            <a:pPr lvl="0"/>
            <a:r>
              <a:rPr lang="fr-FR" dirty="0">
                <a:highlight>
                  <a:srgbClr val="FFFFFF"/>
                </a:highlight>
                <a:latin typeface="Comic Sans MS" pitchFamily="66" charset="0"/>
              </a:rPr>
              <a:t>Le questionnement amène le candidat à :</a:t>
            </a:r>
          </a:p>
          <a:p>
            <a:pPr lvl="0"/>
            <a:endParaRPr lang="fr-FR" dirty="0">
              <a:highlight>
                <a:srgbClr val="FFFFFF"/>
              </a:highlight>
              <a:latin typeface="Comic Sans MS" pitchFamily="66" charset="0"/>
            </a:endParaRPr>
          </a:p>
          <a:p>
            <a:pPr marL="457200" lvl="0" indent="-342900">
              <a:buSzPts val="1800"/>
              <a:buFont typeface="Arial"/>
              <a:buChar char="●"/>
            </a:pPr>
            <a:r>
              <a:rPr lang="fr-FR" dirty="0">
                <a:highlight>
                  <a:srgbClr val="FFFFFF"/>
                </a:highlight>
                <a:latin typeface="Comic Sans MS" pitchFamily="66" charset="0"/>
              </a:rPr>
              <a:t>choisir une démarche de résolution du problème posé et à l'exposer  </a:t>
            </a:r>
          </a:p>
          <a:p>
            <a:pPr marL="457200" lvl="0" indent="-342900" algn="just">
              <a:buSzPts val="1800"/>
              <a:buFont typeface="Arial"/>
              <a:buChar char="●"/>
            </a:pPr>
            <a:r>
              <a:rPr lang="fr-FR" dirty="0">
                <a:highlight>
                  <a:srgbClr val="FFFFFF"/>
                </a:highlight>
                <a:latin typeface="Comic Sans MS" pitchFamily="66" charset="0"/>
              </a:rPr>
              <a:t>analyser les documents fournis et intégrer leur analyse</a:t>
            </a:r>
          </a:p>
          <a:p>
            <a:pPr marL="457200" lvl="0" indent="-342900" algn="just">
              <a:buSzPts val="1800"/>
              <a:buFont typeface="Arial"/>
              <a:buChar char="●"/>
            </a:pPr>
            <a:r>
              <a:rPr lang="fr-FR" dirty="0">
                <a:highlight>
                  <a:srgbClr val="FFFFFF"/>
                </a:highlight>
                <a:latin typeface="Comic Sans MS" pitchFamily="66" charset="0"/>
              </a:rPr>
              <a:t>Apporter des connaissances acquises  </a:t>
            </a:r>
          </a:p>
          <a:p>
            <a:pPr marL="457200" lvl="0" indent="-342900" algn="just">
              <a:buSzPts val="1800"/>
              <a:buFont typeface="Arial"/>
              <a:buChar char="●"/>
            </a:pPr>
            <a:r>
              <a:rPr lang="fr-FR" dirty="0">
                <a:highlight>
                  <a:srgbClr val="FFFFFF"/>
                </a:highlight>
                <a:latin typeface="Comic Sans MS" pitchFamily="66" charset="0"/>
              </a:rPr>
              <a:t>structurer et rédiger correctement son raisonnement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p:nvPr/>
        </p:nvSpPr>
        <p:spPr>
          <a:xfrm>
            <a:off x="2885503" y="103432"/>
            <a:ext cx="6180800" cy="15696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200" b="1" i="0" u="none" strike="noStrike" cap="none" dirty="0">
                <a:solidFill>
                  <a:schemeClr val="dk1"/>
                </a:solidFill>
                <a:latin typeface="Comic Sans MS" pitchFamily="66" charset="0"/>
                <a:ea typeface="Calibri"/>
                <a:cs typeface="Calibri"/>
                <a:sym typeface="Calibri"/>
              </a:rPr>
              <a:t>Durée : 1 heure</a:t>
            </a:r>
            <a:endParaRPr sz="1200" b="0" i="0" u="none" strike="noStrike" cap="none" dirty="0">
              <a:solidFill>
                <a:srgbClr val="000000"/>
              </a:solidFill>
              <a:latin typeface="Comic Sans MS" pitchFamily="66" charset="0"/>
              <a:sym typeface="Arial"/>
            </a:endParaRPr>
          </a:p>
          <a:p>
            <a:pPr marL="0" marR="0" lvl="0" indent="0" algn="ctr" rtl="0">
              <a:lnSpc>
                <a:spcPct val="100000"/>
              </a:lnSpc>
              <a:spcBef>
                <a:spcPts val="0"/>
              </a:spcBef>
              <a:spcAft>
                <a:spcPts val="0"/>
              </a:spcAft>
              <a:buClr>
                <a:srgbClr val="000000"/>
              </a:buClr>
              <a:buSzPts val="1800"/>
              <a:buFont typeface="Arial"/>
              <a:buNone/>
            </a:pPr>
            <a:r>
              <a:rPr lang="fr-FR" sz="1200" b="1" i="0" u="none" strike="noStrike" cap="none" dirty="0">
                <a:solidFill>
                  <a:schemeClr val="dk1"/>
                </a:solidFill>
                <a:latin typeface="Comic Sans MS" pitchFamily="66" charset="0"/>
                <a:ea typeface="Calibri"/>
                <a:cs typeface="Calibri"/>
                <a:sym typeface="Calibri"/>
              </a:rPr>
              <a:t>Notée sur 5 points</a:t>
            </a:r>
          </a:p>
          <a:p>
            <a:pPr marL="0" marR="0" lvl="0" indent="0" algn="ctr" rtl="0">
              <a:lnSpc>
                <a:spcPct val="100000"/>
              </a:lnSpc>
              <a:spcBef>
                <a:spcPts val="0"/>
              </a:spcBef>
              <a:spcAft>
                <a:spcPts val="0"/>
              </a:spcAft>
              <a:buClr>
                <a:srgbClr val="000000"/>
              </a:buClr>
              <a:buSzPts val="1800"/>
              <a:buFont typeface="Arial"/>
              <a:buNone/>
            </a:pPr>
            <a:endParaRPr sz="1200" b="0" i="0" u="none" strike="noStrike" cap="none" dirty="0">
              <a:solidFill>
                <a:srgbClr val="000000"/>
              </a:solidFill>
              <a:latin typeface="Comic Sans MS" pitchFamily="66" charset="0"/>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fr-FR" sz="1200" b="0" i="0" u="none" strike="noStrike" cap="none" dirty="0">
                <a:solidFill>
                  <a:schemeClr val="dk1"/>
                </a:solidFill>
                <a:latin typeface="Comic Sans MS" pitchFamily="66" charset="0"/>
                <a:ea typeface="Calibri"/>
                <a:cs typeface="Calibri"/>
                <a:sym typeface="Calibri"/>
              </a:rPr>
              <a:t>L'évaluation des compétences expérimentales se déroule au cours du second trimestre pendant la période de l'épreuve écrite de spécialité (au mois de Mars).</a:t>
            </a:r>
            <a:endParaRPr sz="1200" b="0" i="0" u="none" strike="noStrike" cap="none" dirty="0">
              <a:solidFill>
                <a:srgbClr val="000000"/>
              </a:solidFill>
              <a:latin typeface="Comic Sans MS" pitchFamily="66" charset="0"/>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fr-FR" sz="1200" b="0" i="0" u="none" strike="noStrike" cap="none" dirty="0">
                <a:solidFill>
                  <a:schemeClr val="dk1"/>
                </a:solidFill>
                <a:latin typeface="Comic Sans MS" pitchFamily="66" charset="0"/>
                <a:ea typeface="Calibri"/>
                <a:cs typeface="Calibri"/>
                <a:sym typeface="Calibri"/>
              </a:rPr>
              <a:t>Le calcul de la note se fait sur 20 points ramenée à une note sur 5 pour compléter la note de l'épreuve écrite sur 15.</a:t>
            </a:r>
            <a:endParaRPr sz="1200" b="0" i="0" u="none" strike="noStrike" cap="none" dirty="0">
              <a:solidFill>
                <a:srgbClr val="000000"/>
              </a:solidFill>
              <a:latin typeface="Comic Sans MS" pitchFamily="66" charset="0"/>
              <a:sym typeface="Arial"/>
            </a:endParaRPr>
          </a:p>
        </p:txBody>
      </p:sp>
      <p:pic>
        <p:nvPicPr>
          <p:cNvPr id="177" name="Google Shape;177;p10"/>
          <p:cNvPicPr preferRelativeResize="0"/>
          <p:nvPr/>
        </p:nvPicPr>
        <p:blipFill rotWithShape="1">
          <a:blip r:embed="rId3">
            <a:alphaModFix/>
          </a:blip>
          <a:srcRect l="3466" t="12072" b="3311"/>
          <a:stretch/>
        </p:blipFill>
        <p:spPr>
          <a:xfrm>
            <a:off x="3219389" y="2473176"/>
            <a:ext cx="5752978" cy="2127627"/>
          </a:xfrm>
          <a:prstGeom prst="rect">
            <a:avLst/>
          </a:prstGeom>
          <a:noFill/>
          <a:ln>
            <a:noFill/>
          </a:ln>
        </p:spPr>
      </p:pic>
      <p:sp>
        <p:nvSpPr>
          <p:cNvPr id="178" name="Google Shape;178;p10"/>
          <p:cNvSpPr/>
          <p:nvPr/>
        </p:nvSpPr>
        <p:spPr>
          <a:xfrm>
            <a:off x="7419703" y="2045036"/>
            <a:ext cx="1552664" cy="9616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10"/>
          <p:cNvSpPr/>
          <p:nvPr/>
        </p:nvSpPr>
        <p:spPr>
          <a:xfrm>
            <a:off x="0" y="0"/>
            <a:ext cx="2778034" cy="5143500"/>
          </a:xfrm>
          <a:prstGeom prst="rect">
            <a:avLst/>
          </a:prstGeom>
          <a:solidFill>
            <a:srgbClr val="A8D0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10"/>
          <p:cNvSpPr txBox="1">
            <a:spLocks noGrp="1"/>
          </p:cNvSpPr>
          <p:nvPr>
            <p:ph type="title"/>
          </p:nvPr>
        </p:nvSpPr>
        <p:spPr>
          <a:xfrm>
            <a:off x="-267064" y="1771198"/>
            <a:ext cx="3312162" cy="9941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70C0"/>
              </a:buClr>
              <a:buSzPts val="6480"/>
              <a:buFont typeface="Calibri"/>
              <a:buNone/>
            </a:pPr>
            <a:br>
              <a:rPr lang="fr-FR" sz="3959" dirty="0">
                <a:solidFill>
                  <a:srgbClr val="0070C0"/>
                </a:solidFill>
              </a:rPr>
            </a:br>
            <a:r>
              <a:rPr lang="fr-FR" sz="3100" dirty="0">
                <a:solidFill>
                  <a:srgbClr val="0070C0"/>
                </a:solidFill>
                <a:latin typeface="Comic Sans MS" pitchFamily="66" charset="0"/>
              </a:rPr>
              <a:t>L’épreuve</a:t>
            </a:r>
            <a:br>
              <a:rPr lang="fr-FR" sz="3100" dirty="0">
                <a:solidFill>
                  <a:srgbClr val="0070C0"/>
                </a:solidFill>
                <a:latin typeface="Comic Sans MS" pitchFamily="66" charset="0"/>
              </a:rPr>
            </a:br>
            <a:r>
              <a:rPr lang="fr-FR" sz="3100" dirty="0">
                <a:solidFill>
                  <a:srgbClr val="0070C0"/>
                </a:solidFill>
                <a:latin typeface="Comic Sans MS" pitchFamily="66" charset="0"/>
              </a:rPr>
              <a:t>pratique</a:t>
            </a:r>
            <a:endParaRPr sz="3100" dirty="0">
              <a:latin typeface="Comic Sans MS" pitchFamily="66" charset="0"/>
            </a:endParaRPr>
          </a:p>
        </p:txBody>
      </p:sp>
      <p:sp>
        <p:nvSpPr>
          <p:cNvPr id="47105" name="Rectangle 1"/>
          <p:cNvSpPr>
            <a:spLocks noChangeArrowheads="1"/>
          </p:cNvSpPr>
          <p:nvPr/>
        </p:nvSpPr>
        <p:spPr bwMode="auto">
          <a:xfrm>
            <a:off x="4170663" y="1735617"/>
            <a:ext cx="3246402"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banque nationale de sujets ECE sur </a:t>
            </a:r>
            <a:r>
              <a:rPr kumimoji="0" lang="fr-FR" sz="1000"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sz="1000" b="0" i="0" u="none" strike="noStrike" cap="none" normalizeH="0" baseline="0" dirty="0" err="1">
                <a:ln>
                  <a:noFill/>
                </a:ln>
                <a:solidFill>
                  <a:schemeClr val="tx1"/>
                </a:solidFill>
                <a:effectLst/>
                <a:latin typeface="Comic Sans MS" pitchFamily="66" charset="0"/>
                <a:ea typeface="Calibri" pitchFamily="34" charset="0"/>
                <a:cs typeface="Times New Roman" pitchFamily="18" charset="0"/>
              </a:rPr>
              <a:t>eduscol</a:t>
            </a:r>
            <a:r>
              <a:rPr kumimoji="0" lang="fr-FR" sz="1000" b="0" i="0" u="none" strike="noStrike" cap="none" normalizeH="0" baseline="0" dirty="0">
                <a:ln>
                  <a:noFill/>
                </a:ln>
                <a:solidFill>
                  <a:schemeClr val="tx1"/>
                </a:solidFill>
                <a:effectLst/>
                <a:latin typeface="Calibri"/>
                <a:ea typeface="Calibri" pitchFamily="34" charset="0"/>
                <a:cs typeface="Times New Roman" pitchFamily="18" charset="0"/>
              </a:rPr>
              <a:t> » </a:t>
            </a:r>
            <a:r>
              <a:rPr kumimoji="0" lang="fr-FR" sz="1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a:ln>
                  <a:noFill/>
                </a:ln>
                <a:solidFill>
                  <a:schemeClr val="tx1"/>
                </a:solidFill>
                <a:effectLst/>
                <a:latin typeface="Comic Sans MS" pitchFamily="66" charset="0"/>
                <a:ea typeface="Calibri" pitchFamily="34" charset="0"/>
                <a:cs typeface="Times New Roman" pitchFamily="18" charset="0"/>
                <a:hlinkClick r:id="rId4"/>
              </a:rPr>
              <a:t>http://eduscol.education.fr/cid58536/serie-s.html</a:t>
            </a:r>
            <a:endParaRPr kumimoji="0" lang="fr-F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5"/>
          <p:cNvPicPr preferRelativeResize="0"/>
          <p:nvPr/>
        </p:nvPicPr>
        <p:blipFill rotWithShape="1">
          <a:blip r:embed="rId3">
            <a:alphaModFix/>
          </a:blip>
          <a:srcRect/>
          <a:stretch/>
        </p:blipFill>
        <p:spPr>
          <a:xfrm>
            <a:off x="0" y="0"/>
            <a:ext cx="2779776" cy="5143500"/>
          </a:xfrm>
          <a:prstGeom prst="rect">
            <a:avLst/>
          </a:prstGeom>
          <a:noFill/>
          <a:ln>
            <a:noFill/>
          </a:ln>
        </p:spPr>
      </p:pic>
      <p:sp>
        <p:nvSpPr>
          <p:cNvPr id="211" name="Google Shape;211;p15"/>
          <p:cNvSpPr/>
          <p:nvPr/>
        </p:nvSpPr>
        <p:spPr>
          <a:xfrm>
            <a:off x="3352800" y="1602254"/>
            <a:ext cx="521208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fr-FR" sz="4000" b="0" i="0" u="none" strike="noStrike" cap="none" dirty="0">
                <a:solidFill>
                  <a:schemeClr val="dk1"/>
                </a:solidFill>
                <a:latin typeface="Comic Sans MS" pitchFamily="66" charset="0"/>
                <a:ea typeface="Calibri"/>
                <a:cs typeface="Calibri"/>
                <a:sym typeface="Calibri"/>
              </a:rPr>
              <a:t>Le programme de la spécialité SVT en terminale</a:t>
            </a:r>
            <a:endParaRPr sz="4000" b="0" i="0" u="none" strike="noStrike" cap="none" dirty="0">
              <a:solidFill>
                <a:srgbClr val="000000"/>
              </a:solidFill>
              <a:latin typeface="Comic Sans MS" pitchFamily="66" charset="0"/>
              <a:sym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0.9"/>
</p:tagLst>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TotalTime>
  <Words>708</Words>
  <Application>Microsoft Office PowerPoint</Application>
  <PresentationFormat>Affichage à l'écran (16:9)</PresentationFormat>
  <Paragraphs>60</Paragraphs>
  <Slides>15</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Comic Sans MS</vt:lpstr>
      <vt:lpstr>Economica</vt:lpstr>
      <vt:lpstr>Open Sans</vt:lpstr>
      <vt:lpstr>Calibri</vt:lpstr>
      <vt:lpstr>Arial</vt:lpstr>
      <vt:lpstr>Luxe</vt:lpstr>
      <vt:lpstr>Présentation PowerPoint</vt:lpstr>
      <vt:lpstr>L’épreuve de spécialité SVT </vt:lpstr>
      <vt:lpstr>   Epreuve terminale Enseignement de Spécialité SVT Mars 2021 </vt:lpstr>
      <vt:lpstr>Présentation PowerPoint</vt:lpstr>
      <vt:lpstr>Présentation PowerPoint</vt:lpstr>
      <vt:lpstr> L’épreuve écrite</vt:lpstr>
      <vt:lpstr> L’épreuve écrite</vt:lpstr>
      <vt:lpstr> L’épreuve pratique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Epreuve terminale EDS SVT Mars 2021</dc:title>
  <dc:creator>LOCHE JULIEN</dc:creator>
  <cp:lastModifiedBy>Bruno Thonier</cp:lastModifiedBy>
  <cp:revision>71</cp:revision>
  <dcterms:modified xsi:type="dcterms:W3CDTF">2020-09-09T17:34:12Z</dcterms:modified>
</cp:coreProperties>
</file>